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FD28CED-0630-4907-A3B6-332FFF46D1D5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26EB2F4-6456-4554-A2DC-50A3D55FF2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izona Space Grant Consort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425130"/>
            <a:ext cx="826655" cy="143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ational Aeronautics and Space Administr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71" y="5746522"/>
            <a:ext cx="1184275" cy="93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0.google.com/images?q=tbn:ANd9GcRJ7O218urg2YJm35hvhTudo8wzbpW3UAVXDRkpI-WLDa-uVb2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774214"/>
            <a:ext cx="1009234" cy="93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57400"/>
            <a:ext cx="8458200" cy="1470025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Development and Test of a Fresnel-Based Solar Concentrator for Lunar Greenhouse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61722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Derek </a:t>
            </a:r>
            <a:r>
              <a:rPr lang="en-US" dirty="0" err="1" smtClean="0"/>
              <a:t>Wibben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Mentor: Dr. Roberto </a:t>
            </a:r>
            <a:r>
              <a:rPr lang="en-US" dirty="0" err="1" smtClean="0"/>
              <a:t>Furfaro</a:t>
            </a:r>
            <a:r>
              <a:rPr lang="en-US" dirty="0"/>
              <a:t> </a:t>
            </a:r>
            <a:r>
              <a:rPr lang="en-US" dirty="0" smtClean="0"/>
              <a:t>– Systems Engineering</a:t>
            </a:r>
          </a:p>
          <a:p>
            <a:endParaRPr lang="en-US" dirty="0"/>
          </a:p>
          <a:p>
            <a:r>
              <a:rPr lang="en-US" dirty="0" smtClean="0"/>
              <a:t>Affiliated With: Sadler Machine Co.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03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91" y="609600"/>
            <a:ext cx="8229600" cy="10668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8488"/>
            <a:ext cx="8229600" cy="4325112"/>
          </a:xfrm>
        </p:spPr>
        <p:txBody>
          <a:bodyPr/>
          <a:lstStyle/>
          <a:p>
            <a:r>
              <a:rPr lang="en-US" dirty="0" smtClean="0"/>
              <a:t>Length of manned space exploration is largely based on energy availability</a:t>
            </a:r>
          </a:p>
          <a:p>
            <a:r>
              <a:rPr lang="en-US" dirty="0" smtClean="0"/>
              <a:t>Solution: </a:t>
            </a:r>
            <a:r>
              <a:rPr lang="en-US" dirty="0" err="1" smtClean="0"/>
              <a:t>Bioregenerative</a:t>
            </a:r>
            <a:r>
              <a:rPr lang="en-US" dirty="0" smtClean="0"/>
              <a:t> Life Support System (BLSS)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740910"/>
            <a:ext cx="3467100" cy="2773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213577" y="6500736"/>
            <a:ext cx="1282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Earthsky.com</a:t>
            </a:r>
            <a:endParaRPr lang="en-US" sz="1200" b="1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740910"/>
            <a:ext cx="3702933" cy="2773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29810" y="6500735"/>
            <a:ext cx="10935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Popsci.com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32417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Micrometeorites strike the lunar surface at a high rate</a:t>
            </a:r>
          </a:p>
          <a:p>
            <a:pPr lvl="1"/>
            <a:r>
              <a:rPr lang="en-US" dirty="0" smtClean="0"/>
              <a:t>Greenhouse must be placed underneath the lunar regolith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 lighting system is required for plant growth</a:t>
            </a:r>
          </a:p>
          <a:p>
            <a:pPr lvl="1"/>
            <a:r>
              <a:rPr lang="en-US" dirty="0" smtClean="0"/>
              <a:t>Energy limitations rule out artificial lighting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156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352800"/>
            <a:ext cx="6096000" cy="3407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Himawari</a:t>
            </a:r>
            <a:r>
              <a:rPr lang="en-US" dirty="0" smtClean="0"/>
              <a:t> Solar Lighting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Fresnel Lens</a:t>
            </a:r>
          </a:p>
          <a:p>
            <a:r>
              <a:rPr lang="en-US" dirty="0" smtClean="0"/>
              <a:t>Quartz Glass Fiber-Optic Cables</a:t>
            </a:r>
          </a:p>
          <a:p>
            <a:r>
              <a:rPr lang="en-US" dirty="0" smtClean="0"/>
              <a:t>Acrylic Capsule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62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Parabolic Reflecting Dish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59" y="3505200"/>
            <a:ext cx="4016444" cy="2266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05200"/>
            <a:ext cx="3454401" cy="2266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36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and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Development of combination Closed Loop and Open Loop system with Visual Basic</a:t>
            </a:r>
          </a:p>
          <a:p>
            <a:pPr lvl="1"/>
            <a:r>
              <a:rPr lang="en-US" dirty="0" smtClean="0"/>
              <a:t>MD2 Stepper Motors by </a:t>
            </a:r>
            <a:r>
              <a:rPr lang="en-US" dirty="0" err="1" smtClean="0"/>
              <a:t>Arrick</a:t>
            </a:r>
            <a:r>
              <a:rPr lang="en-US" dirty="0" smtClean="0"/>
              <a:t> Robotics</a:t>
            </a:r>
          </a:p>
          <a:p>
            <a:endParaRPr lang="en-US" dirty="0" smtClean="0"/>
          </a:p>
          <a:p>
            <a:r>
              <a:rPr lang="en-US" dirty="0"/>
              <a:t>Open Loop: Solar Angle</a:t>
            </a:r>
          </a:p>
          <a:p>
            <a:pPr marL="109728" indent="0">
              <a:buNone/>
            </a:pPr>
            <a:r>
              <a:rPr lang="en-US" dirty="0"/>
              <a:t>   </a:t>
            </a:r>
            <a:r>
              <a:rPr lang="en-US" dirty="0" smtClean="0"/>
              <a:t>algorithm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Closed Loop: Photovoltaic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cells for solar tracking</a:t>
            </a:r>
          </a:p>
          <a:p>
            <a:pPr marL="109728" indent="0">
              <a:buNone/>
            </a:pPr>
            <a:endParaRPr lang="en-US" dirty="0" smtClean="0"/>
          </a:p>
        </p:txBody>
      </p:sp>
      <p:pic>
        <p:nvPicPr>
          <p:cNvPr id="4100" name="Picture 4" descr="http://www.arrickrobotics.com/motors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791" y="4114799"/>
            <a:ext cx="2064045" cy="2610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15200" y="6448212"/>
            <a:ext cx="17347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Arrickrobotics.com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15519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and Future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 will result in values for:</a:t>
            </a:r>
          </a:p>
          <a:p>
            <a:pPr lvl="1"/>
            <a:r>
              <a:rPr lang="en-US" dirty="0" smtClean="0"/>
              <a:t>Overall Photosynthetic Efficiency</a:t>
            </a:r>
          </a:p>
          <a:p>
            <a:pPr lvl="1"/>
            <a:r>
              <a:rPr lang="en-US" dirty="0" smtClean="0"/>
              <a:t>Photosynthetic Spectral Efficiency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Photovoltaic Cells for electricity generation</a:t>
            </a:r>
          </a:p>
          <a:p>
            <a:pPr lvl="1"/>
            <a:r>
              <a:rPr lang="en-US" dirty="0" smtClean="0"/>
              <a:t>Utilizing Infrared and UV light</a:t>
            </a:r>
          </a:p>
          <a:p>
            <a:pPr lvl="1"/>
            <a:r>
              <a:rPr lang="en-US" dirty="0" smtClean="0"/>
              <a:t>LEDs for supplemental lighting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8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Roberto </a:t>
            </a:r>
            <a:r>
              <a:rPr lang="en-US" dirty="0" err="1" smtClean="0"/>
              <a:t>Furfaro</a:t>
            </a:r>
            <a:endParaRPr lang="en-US" dirty="0" smtClean="0"/>
          </a:p>
          <a:p>
            <a:r>
              <a:rPr lang="en-US" dirty="0" smtClean="0"/>
              <a:t>Phil Sadler</a:t>
            </a:r>
          </a:p>
          <a:p>
            <a:r>
              <a:rPr lang="en-US" dirty="0" smtClean="0"/>
              <a:t>Neal </a:t>
            </a:r>
            <a:r>
              <a:rPr lang="en-US" dirty="0" err="1" smtClean="0"/>
              <a:t>Barto</a:t>
            </a:r>
            <a:endParaRPr lang="en-US" dirty="0" smtClean="0"/>
          </a:p>
          <a:p>
            <a:r>
              <a:rPr lang="en-US" dirty="0" smtClean="0"/>
              <a:t>Gene </a:t>
            </a:r>
            <a:r>
              <a:rPr lang="en-US" dirty="0" err="1" smtClean="0"/>
              <a:t>Giacomelli</a:t>
            </a:r>
            <a:endParaRPr lang="en-US" dirty="0" smtClean="0"/>
          </a:p>
          <a:p>
            <a:r>
              <a:rPr lang="en-US" dirty="0" smtClean="0"/>
              <a:t>David Story</a:t>
            </a:r>
          </a:p>
          <a:p>
            <a:r>
              <a:rPr lang="en-US" dirty="0" smtClean="0"/>
              <a:t>Stan, Cindy, and Dan </a:t>
            </a:r>
            <a:r>
              <a:rPr lang="en-US" dirty="0" err="1" smtClean="0"/>
              <a:t>Wibben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2" descr="Arizona Space Grant Consort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425130"/>
            <a:ext cx="826655" cy="143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National Aeronautics and Space Administr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71" y="5746522"/>
            <a:ext cx="1184275" cy="93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encrypted-tbn0.google.com/images?q=tbn:ANd9GcRJ7O218urg2YJm35hvhTudo8wzbpW3UAVXDRkpI-WLDa-uVb2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774214"/>
            <a:ext cx="1009234" cy="93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Lunar and Planetary Laborator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587" y="3586595"/>
            <a:ext cx="166687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ontrolled Environment Agricultural Cent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129704"/>
            <a:ext cx="2228850" cy="65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55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466</TotalTime>
  <Words>191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Development and Test of a Fresnel-Based Solar Concentrator for Lunar Greenhouse Applications</vt:lpstr>
      <vt:lpstr>Introduction</vt:lpstr>
      <vt:lpstr>Introduction</vt:lpstr>
      <vt:lpstr>Himawari Solar Lighting System</vt:lpstr>
      <vt:lpstr>Alternative Methods</vt:lpstr>
      <vt:lpstr>Development and Progress</vt:lpstr>
      <vt:lpstr>Testing and Future Plan</vt:lpstr>
      <vt:lpstr>Acknowledgements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</dc:creator>
  <cp:lastModifiedBy>Derek</cp:lastModifiedBy>
  <cp:revision>35</cp:revision>
  <dcterms:created xsi:type="dcterms:W3CDTF">2012-03-10T06:42:12Z</dcterms:created>
  <dcterms:modified xsi:type="dcterms:W3CDTF">2012-04-11T20:38:30Z</dcterms:modified>
</cp:coreProperties>
</file>